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59" r:id="rId4"/>
    <p:sldId id="267" r:id="rId5"/>
    <p:sldId id="268" r:id="rId6"/>
    <p:sldId id="269" r:id="rId7"/>
    <p:sldId id="270" r:id="rId8"/>
    <p:sldId id="271" r:id="rId9"/>
    <p:sldId id="272" r:id="rId10"/>
    <p:sldId id="273"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fontScale="90000"/>
          </a:bodyPr>
          <a:lstStyle/>
          <a:p>
            <a:r>
              <a:rPr lang="hi-IN" sz="7200" b="1" i="0" dirty="0">
                <a:solidFill>
                  <a:srgbClr val="111111"/>
                </a:solidFill>
                <a:effectLst/>
                <a:latin typeface="Arial" panose="020B0604020202020204" pitchFamily="34" charset="0"/>
              </a:rPr>
              <a:t>अनुवाद का अर्थ और प्रक्रिया</a:t>
            </a:r>
            <a:endParaRPr lang="en-IN" sz="7200" dirty="0"/>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t>HIND20</a:t>
            </a:r>
            <a:r>
              <a:rPr lang="hi-IN" dirty="0"/>
              <a:t>6  अनुवाद </a:t>
            </a:r>
            <a:r>
              <a:rPr lang="hi-IN"/>
              <a:t>विज्ञान </a:t>
            </a:r>
            <a:r>
              <a:rPr lang="en-IN"/>
              <a:t> </a:t>
            </a:r>
            <a:endParaRPr lang="en-IN" dirty="0"/>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2D87-52D7-09A6-A70C-A24A2C9DDD0C}"/>
              </a:ext>
            </a:extLst>
          </p:cNvPr>
          <p:cNvSpPr>
            <a:spLocks noGrp="1"/>
          </p:cNvSpPr>
          <p:nvPr>
            <p:ph type="title"/>
          </p:nvPr>
        </p:nvSpPr>
        <p:spPr/>
        <p:txBody>
          <a:bodyPr/>
          <a:lstStyle/>
          <a:p>
            <a:r>
              <a:rPr lang="hi-IN" sz="4800" b="1" i="0" dirty="0">
                <a:solidFill>
                  <a:srgbClr val="111111"/>
                </a:solidFill>
                <a:effectLst/>
                <a:latin typeface="Arial" panose="020B0604020202020204" pitchFamily="34" charset="0"/>
              </a:rPr>
              <a:t>अनुवाद का अर्थ</a:t>
            </a:r>
            <a:endParaRPr lang="en-IN" dirty="0"/>
          </a:p>
        </p:txBody>
      </p:sp>
      <p:sp>
        <p:nvSpPr>
          <p:cNvPr id="4" name="Rectangle 1">
            <a:extLst>
              <a:ext uri="{FF2B5EF4-FFF2-40B4-BE49-F238E27FC236}">
                <a16:creationId xmlns:a16="http://schemas.microsoft.com/office/drawing/2014/main" id="{36B70233-A07D-1D37-8BE2-6969FF38383D}"/>
              </a:ext>
            </a:extLst>
          </p:cNvPr>
          <p:cNvSpPr>
            <a:spLocks noGrp="1" noChangeArrowheads="1"/>
          </p:cNvSpPr>
          <p:nvPr>
            <p:ph idx="1"/>
          </p:nvPr>
        </p:nvSpPr>
        <p:spPr bwMode="auto">
          <a:xfrm>
            <a:off x="808567" y="1771533"/>
            <a:ext cx="10574866"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hi-IN" altLang="en-US" sz="1800" b="0" i="0" u="none" strike="noStrike" cap="none" normalizeH="0" baseline="0" dirty="0">
                <a:ln>
                  <a:noFill/>
                </a:ln>
                <a:solidFill>
                  <a:srgbClr val="111111"/>
                </a:solidFill>
                <a:effectLst/>
                <a:cs typeface="+mj-cs"/>
              </a:rPr>
              <a:t>किसी भाषा में कही या लिखी गयी बात का किसी दूसरी भाषा में सार्थक परिवर्तन अनुवाद (</a:t>
            </a:r>
            <a:r>
              <a:rPr kumimoji="0" lang="en-IN" altLang="en-US" sz="1800" b="0" i="0" u="none" strike="noStrike" cap="none" normalizeH="0" baseline="0" dirty="0">
                <a:ln>
                  <a:noFill/>
                </a:ln>
                <a:solidFill>
                  <a:srgbClr val="111111"/>
                </a:solidFill>
                <a:effectLst/>
                <a:cs typeface="+mj-cs"/>
              </a:rPr>
              <a:t>Translation) </a:t>
            </a:r>
            <a:r>
              <a:rPr kumimoji="0" lang="hi-IN" altLang="en-US" sz="1800" b="0" i="0" u="none" strike="noStrike" cap="none" normalizeH="0" baseline="0" dirty="0">
                <a:ln>
                  <a:noFill/>
                </a:ln>
                <a:solidFill>
                  <a:srgbClr val="111111"/>
                </a:solidFill>
                <a:effectLst/>
                <a:cs typeface="+mj-cs"/>
              </a:rPr>
              <a:t>कहलाता है। अनुवाद का कार्य बहुत पुराने समय से होता आया है।संस्कृत में 'अनुवाद' शब्द का उपयोग शिष्य द्वारा गुरु की बात के दुहराए जाने, पुनः कथन, समर्थन के लिए प्रयुक्त कथन, आवृत्ति जैसे कई संदर्भों में किया गया है। संस्कृत के ’वद्‘ धातु से ’अनुवाद‘ शब्द का निर्माण हुआ है। ’वद्‘ का अर्थ है बोलना। ’वद्‘ धातु में 'अ' प्रत्यय जोड़ देने पर भाववाचक संज्ञा में इसका परिवर्तित रूप है 'वाद' जिसका अर्थ है- 'कहने की क्रिया' या 'कही हुई बात'। 'वाद' में 'अनु' उपसर्ग उपसर्ग जोड़कर 'अनुवाद' शब्द बना है, जिसका अर्थ है, प्राप्त कथन को पुनः कहना। इसका प्रयोग पहली बार मोनियर विलियम्स ने अँग्रेजी शब्द टांंसलेशन (</a:t>
            </a:r>
            <a:r>
              <a:rPr kumimoji="0" lang="en-IN" altLang="en-US" sz="1800" b="0" i="0" u="none" strike="noStrike" cap="none" normalizeH="0" baseline="0" dirty="0">
                <a:ln>
                  <a:noFill/>
                </a:ln>
                <a:solidFill>
                  <a:srgbClr val="111111"/>
                </a:solidFill>
                <a:effectLst/>
                <a:cs typeface="+mj-cs"/>
              </a:rPr>
              <a:t>translation) </a:t>
            </a:r>
            <a:r>
              <a:rPr kumimoji="0" lang="hi-IN" altLang="en-US" sz="1800" b="0" i="0" u="none" strike="noStrike" cap="none" normalizeH="0" baseline="0" dirty="0">
                <a:ln>
                  <a:noFill/>
                </a:ln>
                <a:solidFill>
                  <a:srgbClr val="111111"/>
                </a:solidFill>
                <a:effectLst/>
                <a:cs typeface="+mj-cs"/>
              </a:rPr>
              <a:t>के पर्याय के रूप में किया। इसके बाद ही 'अनुवाद' शब्द का प्रयोग एक भाषा में किसी के द्वारा प्रस्तुत की गई सामग्री की दूसरी भाषा में पुनः प्रस्तुति के संदर्भ में किया गया।वास्तव में अनुवाद भाषा के इन्द्रधनुषी रूप की पहचान का समर्थतम मार्ग है। अनुवाद की अनिवार्यता को किसी भाषा की समृद्धि का शोर मचा कर टाला नहीं जा सकता और न अनुवाद की बहुकोणीय उपयोगिता से इन्कार किया जा सकता है। ज्त्।छैस्।ज्प्व्छ के पर्यायस्वरूप ’अनुवाद‘ शब्द का स्वीकृत अर्थ है, एक भाषा की विचार सामग्री को दूसरी भाषा में पहुँचना। अनुवाद के लिए हिंदी में 'उल्था' का प्रचलन भी है।</a:t>
            </a:r>
            <a:endParaRPr kumimoji="0" lang="en-US" altLang="en-US" b="0" i="0" u="none" strike="noStrike" cap="none" normalizeH="0" baseline="0" dirty="0">
              <a:ln>
                <a:noFill/>
              </a:ln>
              <a:solidFill>
                <a:schemeClr val="tx1"/>
              </a:solidFill>
              <a:effectLst/>
              <a:cs typeface="+mj-cs"/>
            </a:endParaRPr>
          </a:p>
        </p:txBody>
      </p:sp>
    </p:spTree>
    <p:extLst>
      <p:ext uri="{BB962C8B-B14F-4D97-AF65-F5344CB8AC3E}">
        <p14:creationId xmlns:p14="http://schemas.microsoft.com/office/powerpoint/2010/main" val="3828018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2D87-52D7-09A6-A70C-A24A2C9DDD0C}"/>
              </a:ext>
            </a:extLst>
          </p:cNvPr>
          <p:cNvSpPr>
            <a:spLocks noGrp="1"/>
          </p:cNvSpPr>
          <p:nvPr>
            <p:ph type="title"/>
          </p:nvPr>
        </p:nvSpPr>
        <p:spPr/>
        <p:txBody>
          <a:bodyPr/>
          <a:lstStyle/>
          <a:p>
            <a:r>
              <a:rPr lang="hi-IN" sz="4800" b="1" i="0" dirty="0">
                <a:solidFill>
                  <a:srgbClr val="111111"/>
                </a:solidFill>
                <a:effectLst/>
                <a:latin typeface="Arial" panose="020B0604020202020204" pitchFamily="34" charset="0"/>
              </a:rPr>
              <a:t>अनुवाद का अर्थ</a:t>
            </a:r>
            <a:endParaRPr lang="en-IN" dirty="0"/>
          </a:p>
        </p:txBody>
      </p:sp>
      <p:sp>
        <p:nvSpPr>
          <p:cNvPr id="4" name="Rectangle 1">
            <a:extLst>
              <a:ext uri="{FF2B5EF4-FFF2-40B4-BE49-F238E27FC236}">
                <a16:creationId xmlns:a16="http://schemas.microsoft.com/office/drawing/2014/main" id="{36B70233-A07D-1D37-8BE2-6969FF38383D}"/>
              </a:ext>
            </a:extLst>
          </p:cNvPr>
          <p:cNvSpPr>
            <a:spLocks noGrp="1" noChangeArrowheads="1"/>
          </p:cNvSpPr>
          <p:nvPr>
            <p:ph idx="1"/>
          </p:nvPr>
        </p:nvSpPr>
        <p:spPr bwMode="auto">
          <a:xfrm>
            <a:off x="808567" y="1737360"/>
            <a:ext cx="10574866"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hi-IN" altLang="en-US" sz="1800" b="0" i="0" u="none" strike="noStrike" cap="none" normalizeH="0" baseline="0" dirty="0">
                <a:ln>
                  <a:noFill/>
                </a:ln>
                <a:solidFill>
                  <a:srgbClr val="111111"/>
                </a:solidFill>
                <a:effectLst/>
                <a:cs typeface="+mj-cs"/>
              </a:rPr>
              <a:t>अँग्रेजी में </a:t>
            </a:r>
            <a:r>
              <a:rPr kumimoji="0" lang="en-IN" altLang="en-US" sz="1800" b="0" i="0" u="none" strike="noStrike" cap="none" normalizeH="0" baseline="0" dirty="0">
                <a:ln>
                  <a:noFill/>
                </a:ln>
                <a:solidFill>
                  <a:srgbClr val="111111"/>
                </a:solidFill>
                <a:effectLst/>
                <a:cs typeface="+mj-cs"/>
              </a:rPr>
              <a:t>TRANSLATION </a:t>
            </a:r>
            <a:r>
              <a:rPr kumimoji="0" lang="hi-IN" altLang="en-US" sz="1800" b="0" i="0" u="none" strike="noStrike" cap="none" normalizeH="0" baseline="0" dirty="0">
                <a:ln>
                  <a:noFill/>
                </a:ln>
                <a:solidFill>
                  <a:srgbClr val="111111"/>
                </a:solidFill>
                <a:effectLst/>
                <a:cs typeface="+mj-cs"/>
              </a:rPr>
              <a:t>के साथ ही </a:t>
            </a:r>
            <a:r>
              <a:rPr kumimoji="0" lang="en-IN" altLang="en-US" sz="1800" b="0" i="0" u="none" strike="noStrike" cap="none" normalizeH="0" baseline="0" dirty="0">
                <a:ln>
                  <a:noFill/>
                </a:ln>
                <a:solidFill>
                  <a:srgbClr val="111111"/>
                </a:solidFill>
                <a:effectLst/>
                <a:cs typeface="+mj-cs"/>
              </a:rPr>
              <a:t>TRANSCRIPTION </a:t>
            </a:r>
            <a:r>
              <a:rPr kumimoji="0" lang="hi-IN" altLang="en-US" sz="1800" b="0" i="0" u="none" strike="noStrike" cap="none" normalizeH="0" baseline="0" dirty="0">
                <a:ln>
                  <a:noFill/>
                </a:ln>
                <a:solidFill>
                  <a:srgbClr val="111111"/>
                </a:solidFill>
                <a:effectLst/>
                <a:cs typeface="+mj-cs"/>
              </a:rPr>
              <a:t>का प्रचलन भी है, जिसे हिन्दी में 'लिप्यन्तरण' कहा जाता है। अनुवाद और लिप्यन्तरण का अन्तर इस उदाहरण से स्पष्ट है-उसके सपने सच हुए।</a:t>
            </a:r>
            <a:r>
              <a:rPr kumimoji="0" lang="en-IN" altLang="en-US" sz="1800" b="0" i="0" u="none" strike="noStrike" cap="none" normalizeH="0" baseline="0" dirty="0">
                <a:ln>
                  <a:noFill/>
                </a:ln>
                <a:solidFill>
                  <a:srgbClr val="111111"/>
                </a:solidFill>
                <a:effectLst/>
                <a:cs typeface="+mj-cs"/>
              </a:rPr>
              <a:t>HIS DREAMS BECAME TRUE - </a:t>
            </a:r>
            <a:r>
              <a:rPr kumimoji="0" lang="hi-IN" altLang="en-US" sz="1800" b="0" i="0" u="none" strike="noStrike" cap="none" normalizeH="0" baseline="0" dirty="0">
                <a:ln>
                  <a:noFill/>
                </a:ln>
                <a:solidFill>
                  <a:srgbClr val="111111"/>
                </a:solidFill>
                <a:effectLst/>
                <a:cs typeface="+mj-cs"/>
              </a:rPr>
              <a:t>अनुवाद</a:t>
            </a:r>
            <a:r>
              <a:rPr kumimoji="0" lang="en-IN" altLang="en-US" sz="1800" b="0" i="0" u="none" strike="noStrike" cap="none" normalizeH="0" baseline="0" dirty="0">
                <a:ln>
                  <a:noFill/>
                </a:ln>
                <a:solidFill>
                  <a:srgbClr val="111111"/>
                </a:solidFill>
                <a:effectLst/>
                <a:cs typeface="+mj-cs"/>
              </a:rPr>
              <a:t>USKE SAPNE SACH HUE - </a:t>
            </a:r>
            <a:r>
              <a:rPr kumimoji="0" lang="hi-IN" altLang="en-US" sz="1800" b="0" i="0" u="none" strike="noStrike" cap="none" normalizeH="0" baseline="0" dirty="0">
                <a:ln>
                  <a:noFill/>
                </a:ln>
                <a:solidFill>
                  <a:srgbClr val="111111"/>
                </a:solidFill>
                <a:effectLst/>
                <a:cs typeface="+mj-cs"/>
              </a:rPr>
              <a:t>लिप्यन्तरण (</a:t>
            </a:r>
            <a:r>
              <a:rPr kumimoji="0" lang="en-IN" altLang="en-US" sz="1800" b="0" i="0" u="none" strike="noStrike" cap="none" normalizeH="0" baseline="0" dirty="0">
                <a:ln>
                  <a:noFill/>
                </a:ln>
                <a:solidFill>
                  <a:srgbClr val="111111"/>
                </a:solidFill>
                <a:effectLst/>
                <a:cs typeface="+mj-cs"/>
              </a:rPr>
              <a:t>TRANSCRIPTION)</a:t>
            </a:r>
            <a:r>
              <a:rPr kumimoji="0" lang="hi-IN" altLang="en-US" sz="1800" b="0" i="0" u="none" strike="noStrike" cap="none" normalizeH="0" baseline="0" dirty="0">
                <a:ln>
                  <a:noFill/>
                </a:ln>
                <a:solidFill>
                  <a:srgbClr val="111111"/>
                </a:solidFill>
                <a:effectLst/>
                <a:cs typeface="+mj-cs"/>
              </a:rPr>
              <a:t>इससे स्पष्ट है कि 'अनुवाद' में हिन्दी वाक्य को अँग्रेजी में प्रस्तुत किया गया है जबकि लिप्यन्तरण में नागरी लिपि में लिखी गयी बात को मात्र रोमन लिपि में रख दिया गया है।अनुवाद के लिए 'भाषान्तर' और 'रूपान्तर' का प्रयोग भी किया जाता रहा है। लेकिन अब इन दोनों ही शब्दों के नए अर्थ और उपयोग प्रचलित हैं। 'भाषान्तर' और 'रूपान्तर' का प्रयोग अँग्रेजी के </a:t>
            </a:r>
            <a:r>
              <a:rPr kumimoji="0" lang="en-IN" altLang="en-US" sz="1800" b="0" i="0" u="none" strike="noStrike" cap="none" normalizeH="0" baseline="0" dirty="0">
                <a:ln>
                  <a:noFill/>
                </a:ln>
                <a:solidFill>
                  <a:srgbClr val="111111"/>
                </a:solidFill>
                <a:effectLst/>
                <a:cs typeface="+mj-cs"/>
              </a:rPr>
              <a:t>INTERPRETATION </a:t>
            </a:r>
            <a:r>
              <a:rPr kumimoji="0" lang="hi-IN" altLang="en-US" sz="1800" b="0" i="0" u="none" strike="noStrike" cap="none" normalizeH="0" baseline="0" dirty="0">
                <a:ln>
                  <a:noFill/>
                </a:ln>
                <a:solidFill>
                  <a:srgbClr val="111111"/>
                </a:solidFill>
                <a:effectLst/>
                <a:cs typeface="+mj-cs"/>
              </a:rPr>
              <a:t>शब्द के पर्याय-स्वरूप होता है, जिसका अर्थ है दो व्यक्तियों के बीच भाषिक सम्पर्क स्थापित करना। कन्नडभाषी व्यक्ति और असमियाभाषी व्यक्ति के बीच की भाषिक दूरी को भाषान्तरण के द्वारा ही दूर किया जाता है। 'रूपान्तर' शब्द इन दिनों प्रायः किसी एक विधा की रचना की अन्य विधा में प्रस्तुति के लिए प्रयुक्त है। जैस, प्रेमचन्द के उपन्यास 'गोदान' का रूपान्तरण 'होरी' नाटक के रूप में किया गया है।किसी भाषा में अभिव्यक्त विचारों को दूसरी भाषा में यथावत् प्रस्तुत करना अनुवाद है। इस विशेष अर्थ में ही 'अनुवाद' शब्द का अभिप्राय सुनिश्चित है। जिस भाषा से अनुवाद किया जाता है, वह मूलभाषा या स्रोतभाषा है। उससे जिस नई भाषा में अनुवाद करना है, वह 'प्रस्तुत भाषा' या 'लक्ष्य भाषा' है। इस तरह, स्रोत भाषा में प्रस्तुत भाव या विचार को बिना किसी परिवर्तन के लक्ष्यभाषा में प्रस्तुत करना ही अनुवाद है।</a:t>
            </a:r>
            <a:endParaRPr kumimoji="0" lang="en-US" altLang="en-US" b="0" i="0" u="none" strike="noStrike" cap="none" normalizeH="0" baseline="0" dirty="0">
              <a:ln>
                <a:noFill/>
              </a:ln>
              <a:solidFill>
                <a:schemeClr val="tx1"/>
              </a:solidFill>
              <a:effectLst/>
              <a:cs typeface="+mj-cs"/>
            </a:endParaRPr>
          </a:p>
        </p:txBody>
      </p:sp>
    </p:spTree>
    <p:extLst>
      <p:ext uri="{BB962C8B-B14F-4D97-AF65-F5344CB8AC3E}">
        <p14:creationId xmlns:p14="http://schemas.microsoft.com/office/powerpoint/2010/main" val="3349481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4AE7A-EF53-ADC3-EF40-C88B911F9191}"/>
              </a:ext>
            </a:extLst>
          </p:cNvPr>
          <p:cNvSpPr>
            <a:spLocks noGrp="1"/>
          </p:cNvSpPr>
          <p:nvPr>
            <p:ph type="title"/>
          </p:nvPr>
        </p:nvSpPr>
        <p:spPr/>
        <p:txBody>
          <a:bodyPr/>
          <a:lstStyle/>
          <a:p>
            <a:r>
              <a:rPr lang="hi-IN" dirty="0"/>
              <a:t>अनुवादक</a:t>
            </a:r>
            <a:endParaRPr lang="en-IN" dirty="0"/>
          </a:p>
        </p:txBody>
      </p:sp>
      <p:sp>
        <p:nvSpPr>
          <p:cNvPr id="3" name="Content Placeholder 2">
            <a:extLst>
              <a:ext uri="{FF2B5EF4-FFF2-40B4-BE49-F238E27FC236}">
                <a16:creationId xmlns:a16="http://schemas.microsoft.com/office/drawing/2014/main" id="{3F9FF55C-908A-2B3F-B767-E0871F390AB7}"/>
              </a:ext>
            </a:extLst>
          </p:cNvPr>
          <p:cNvSpPr>
            <a:spLocks noGrp="1"/>
          </p:cNvSpPr>
          <p:nvPr>
            <p:ph idx="1"/>
          </p:nvPr>
        </p:nvSpPr>
        <p:spPr>
          <a:xfrm>
            <a:off x="1097280" y="1845733"/>
            <a:ext cx="10058400" cy="4317999"/>
          </a:xfrm>
        </p:spPr>
        <p:txBody>
          <a:bodyPr>
            <a:normAutofit fontScale="85000" lnSpcReduction="10000"/>
          </a:bodyPr>
          <a:lstStyle/>
          <a:p>
            <a:pPr algn="just">
              <a:lnSpc>
                <a:spcPct val="150000"/>
              </a:lnSpc>
            </a:pPr>
            <a:r>
              <a:rPr lang="hi-IN" sz="2400" dirty="0"/>
              <a:t>अनुवाद (</a:t>
            </a:r>
            <a:r>
              <a:rPr lang="en-IN" sz="2400" dirty="0"/>
              <a:t>translator) </a:t>
            </a:r>
            <a:r>
              <a:rPr lang="hi-IN" sz="2400" dirty="0"/>
              <a:t>का कार्य स्रोतभाषा के पाठ को अर्थपूर्ण रूप से लक्ष्यभाषा में अनूदित करता है। अनुवाद का कार्य अन्ततोगत्वा एक ही व्यक्ति करता है । एकाकी अनुवाद में तो अनुवादक अकेला होता ही है, सहयोगात्मक अनुवाद में भी, अन्तिम भाग में, सम्पादन का काम अनुवादक को अकेले करना होता है। अतः अनुवादक के साथ अनेक दायित्व जुड़ जाते हैं और कार्य के सफल निष्पादन में उससे अनेक अपेक्षाएँ रहती हैं। भाषा ज्ञान, विषय ज्ञान, अभिव्यक्ति कौशल, व्यक्तिगत गुण आदि की दृष्टि से अनुवादक से होने वाली अपेक्षाओं पर विचार करना होता है ।एक अच्छा अनुवादक वह है जो-१.स्रोत भाषा (जिससे अनुवाद करना है) के लिखित एवं वाचिक दोनों रूपों का अच्छा ज्ञाता हो।२.लक्ष्य भाषा (जिसमें अनुवाद करना है) के लिखित रूप का अच्छा ज्ञाता हो,३.पाठ जिस विषय या टॉपिक का है, उसकी जानकारी रखता हो।</a:t>
            </a:r>
            <a:endParaRPr lang="en-IN" sz="2400" dirty="0"/>
          </a:p>
        </p:txBody>
      </p:sp>
    </p:spTree>
    <p:extLst>
      <p:ext uri="{BB962C8B-B14F-4D97-AF65-F5344CB8AC3E}">
        <p14:creationId xmlns:p14="http://schemas.microsoft.com/office/powerpoint/2010/main" val="1750201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F757B-AC45-D8E3-930D-30D81003207B}"/>
              </a:ext>
            </a:extLst>
          </p:cNvPr>
          <p:cNvSpPr>
            <a:spLocks noGrp="1"/>
          </p:cNvSpPr>
          <p:nvPr>
            <p:ph type="title"/>
          </p:nvPr>
        </p:nvSpPr>
        <p:spPr/>
        <p:txBody>
          <a:bodyPr/>
          <a:lstStyle/>
          <a:p>
            <a:r>
              <a:rPr lang="hi-IN" dirty="0"/>
              <a:t>अनुवादक एवं इण्टरप्रेटर</a:t>
            </a:r>
            <a:endParaRPr lang="en-IN" dirty="0"/>
          </a:p>
        </p:txBody>
      </p:sp>
      <p:sp>
        <p:nvSpPr>
          <p:cNvPr id="3" name="Content Placeholder 2">
            <a:extLst>
              <a:ext uri="{FF2B5EF4-FFF2-40B4-BE49-F238E27FC236}">
                <a16:creationId xmlns:a16="http://schemas.microsoft.com/office/drawing/2014/main" id="{468BC180-1043-151F-37A7-1E7CDDE1DEC8}"/>
              </a:ext>
            </a:extLst>
          </p:cNvPr>
          <p:cNvSpPr>
            <a:spLocks noGrp="1"/>
          </p:cNvSpPr>
          <p:nvPr>
            <p:ph idx="1"/>
          </p:nvPr>
        </p:nvSpPr>
        <p:spPr/>
        <p:txBody>
          <a:bodyPr>
            <a:normAutofit fontScale="92500" lnSpcReduction="20000"/>
          </a:bodyPr>
          <a:lstStyle/>
          <a:p>
            <a:pPr algn="just">
              <a:lnSpc>
                <a:spcPct val="150000"/>
              </a:lnSpc>
            </a:pPr>
            <a:r>
              <a:rPr lang="hi-IN" sz="2400" dirty="0"/>
              <a:t>अनुवाद एक लिखित विधा है, जिसे करने के लिए कई साधनों की जरूरत पड़ती है। शब्दकोश, सन्दर्भ ग्रन्थ, विषय विशेषज्ञ या मार्गदर्शक की सहायता से अनुवाद कार्य को पूरा किया जाता है। इसकी कोई समय सीमा नहीं होती। अपनी इच्छानुसार अनुवादक इसे कई बार शुद्धीकरण के बाद पूरा कर सकता है। इण्टरप्रेटशन भाषान्तरण एक भाषा का दूसरी भाषा में मौखिक रूपान्तरण है। इसे करने वाला इण्टरप्रेटर कहलाता है। इण्टरप्रेटर का काम तात्कालिक है। वह किसी भाषा को सुन कर, समझ कर दूसरी भाषा में तुरन्त उसका मौखिक तौर पर रूपान्तरण करता है। इसे मूल भाषा के साथ मौखिक तौर पर आधा मिनट पीछे रहते हुए किया जाता है। बहुत कुछ यान्त्रिक ढँग का भी होता है।</a:t>
            </a:r>
            <a:endParaRPr lang="en-IN" sz="2400" dirty="0"/>
          </a:p>
        </p:txBody>
      </p:sp>
    </p:spTree>
    <p:extLst>
      <p:ext uri="{BB962C8B-B14F-4D97-AF65-F5344CB8AC3E}">
        <p14:creationId xmlns:p14="http://schemas.microsoft.com/office/powerpoint/2010/main" val="2081051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F965-0FCD-0012-A154-ED7F95A29222}"/>
              </a:ext>
            </a:extLst>
          </p:cNvPr>
          <p:cNvSpPr>
            <a:spLocks noGrp="1"/>
          </p:cNvSpPr>
          <p:nvPr>
            <p:ph type="title"/>
          </p:nvPr>
        </p:nvSpPr>
        <p:spPr/>
        <p:txBody>
          <a:bodyPr/>
          <a:lstStyle/>
          <a:p>
            <a:r>
              <a:rPr lang="hi-IN" dirty="0"/>
              <a:t>अनुवाद की प्रक्रिया</a:t>
            </a:r>
            <a:endParaRPr lang="en-IN" dirty="0"/>
          </a:p>
        </p:txBody>
      </p:sp>
      <p:sp>
        <p:nvSpPr>
          <p:cNvPr id="3" name="Content Placeholder 2">
            <a:extLst>
              <a:ext uri="{FF2B5EF4-FFF2-40B4-BE49-F238E27FC236}">
                <a16:creationId xmlns:a16="http://schemas.microsoft.com/office/drawing/2014/main" id="{C000B53D-9A84-2B66-A965-BEDE6EDB4ED9}"/>
              </a:ext>
            </a:extLst>
          </p:cNvPr>
          <p:cNvSpPr>
            <a:spLocks noGrp="1"/>
          </p:cNvSpPr>
          <p:nvPr>
            <p:ph idx="1"/>
          </p:nvPr>
        </p:nvSpPr>
        <p:spPr/>
        <p:txBody>
          <a:bodyPr/>
          <a:lstStyle/>
          <a:p>
            <a:pPr algn="just"/>
            <a:r>
              <a:rPr lang="hi-IN" dirty="0"/>
              <a:t>प्रक्रिया’ शब्द अंग्रेजी के ‘</a:t>
            </a:r>
            <a:r>
              <a:rPr lang="en-IN" dirty="0"/>
              <a:t>process’ </a:t>
            </a:r>
            <a:r>
              <a:rPr lang="hi-IN" dirty="0"/>
              <a:t>का पर्याय है, जो ‘प्रक्रिया’ के संयोग से बनकर ‘विशिष्ट क्रिया’ का बोध कराता है । किसी कार्य की प्रक्रिया या विशिष्ट क्रिया को जानने का अर्थ होता है, कार्य को कैसे सम्पादित किया जाए। इस अर्थ में अनुवाद कर्म में हम स्रोत-भाषा से लक्ष्य-भाषा तक पहुँचने के लिए जिन क्रमबद्ध सोपानों से होकर गुज़रते हैं, उन सुनिश्चित व सोद्देश्य सोपानों को ‘अनुवाद-प्रक्रिया’ कहा जाता है।</a:t>
            </a:r>
            <a:endParaRPr lang="en-IN" dirty="0"/>
          </a:p>
          <a:p>
            <a:pPr algn="just"/>
            <a:r>
              <a:rPr lang="hi-IN" dirty="0"/>
              <a:t>यूं तो विभिन्न अनुवाद चिंतकों ने अपने-अपने प्रारूप प्रस्तुत किए हैं, किंतु प्रमुख रूप से नाइडा, न्यूमार्क एवं बाथगेट के प्रारूप ही महत्वपूर्ण माने जाते हैं। यहाँ हम इन तीनों विद्वानों द्वारा प्रतिपादित विभिन्न प्रारूपों का उल्लेख करेंगे।-1. नाइडा द्वारा प्रतिस्थापित अनुवाद की प्रक्रियानाइडा ने चॉमस्की के ‘गहन संरचना’ एवं ‘तल संरचना’ के आधार पर अनुवाद-प्रक्रिया में निम्नलिखित तीन सोपानों का उल्लेख किया है :विश्लेषण (</a:t>
            </a:r>
            <a:r>
              <a:rPr lang="en-IN" dirty="0"/>
              <a:t>Analysis)</a:t>
            </a:r>
            <a:r>
              <a:rPr lang="hi-IN" dirty="0"/>
              <a:t>अन्तरण (</a:t>
            </a:r>
            <a:r>
              <a:rPr lang="en-IN" dirty="0"/>
              <a:t>Transference)</a:t>
            </a:r>
            <a:r>
              <a:rPr lang="hi-IN" dirty="0"/>
              <a:t>पुनर्गठन (</a:t>
            </a:r>
            <a:r>
              <a:rPr lang="en-IN" dirty="0"/>
              <a:t>Restructuring)</a:t>
            </a:r>
            <a:r>
              <a:rPr lang="hi-IN" dirty="0"/>
              <a:t>नाइडा द्वारा प्रतिस्थापित अनुवाद-प्रक्रिया को निम्नलिखित आरेख के माध्यम से भलीभाँति समझा जा सकता है :</a:t>
            </a:r>
            <a:endParaRPr lang="en-IN" dirty="0"/>
          </a:p>
          <a:p>
            <a:pPr algn="just"/>
            <a:endParaRPr lang="en-IN" dirty="0"/>
          </a:p>
        </p:txBody>
      </p:sp>
    </p:spTree>
    <p:extLst>
      <p:ext uri="{BB962C8B-B14F-4D97-AF65-F5344CB8AC3E}">
        <p14:creationId xmlns:p14="http://schemas.microsoft.com/office/powerpoint/2010/main" val="2591244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E6C7-BFF1-B040-F291-B1D72E5F3DF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CF6C830-42B1-C35D-CBCC-A74A8357C3AB}"/>
              </a:ext>
            </a:extLst>
          </p:cNvPr>
          <p:cNvSpPr>
            <a:spLocks noGrp="1"/>
          </p:cNvSpPr>
          <p:nvPr>
            <p:ph idx="1"/>
          </p:nvPr>
        </p:nvSpPr>
        <p:spPr/>
        <p:txBody>
          <a:bodyPr>
            <a:normAutofit/>
          </a:bodyPr>
          <a:lstStyle/>
          <a:p>
            <a:endParaRPr lang="en-IN" dirty="0"/>
          </a:p>
          <a:p>
            <a:endParaRPr lang="en-IN" dirty="0"/>
          </a:p>
          <a:p>
            <a:pPr marL="0" indent="0">
              <a:buNone/>
            </a:pPr>
            <a:endParaRPr lang="en-IN" dirty="0"/>
          </a:p>
          <a:p>
            <a:pPr marL="0" indent="0">
              <a:buNone/>
            </a:pPr>
            <a:endParaRPr lang="en-IN" dirty="0"/>
          </a:p>
          <a:p>
            <a:pPr marL="0" indent="0">
              <a:buNone/>
            </a:pPr>
            <a:r>
              <a:rPr lang="hi-IN" dirty="0"/>
              <a:t>नाइडा द्वारा प्रतिस्थापित अनुवाद- प्रक्रिया का मूल आधार भाषा विश्लेषण के सिद्धान्त है। उनके मतानुसार पहले सोपान में अनुवादक मूल-पाठ या स्रोत-भाषा का विश्लेषण करता है। नाइडा मूल-पाठ के विश्लेषण के लिए एक सुनिश्चित भाषा सिद्धान्त की बात करते हैं। यह विश्लेषण भाषा के दोनों स्तर, बाह्य संरचना पक्ष तथा आभ्यन्तर अर्थपक्ष पर होता है, जिसमें मूल-पाठ का शाब्दिक अनुवाद तैयार हो जाता है। विश्लेषण से प्राप्त अर्थबोध का लक्ष्य-भाषा में अन्तरण अनुवाद का दूसरा सोपान होता है। यह अन्तरण सोपान में स्रोत-भाषा के सन्देश को लक्ष्य-भाषा की भाषिक अभिव्यक्ति में पुनर्विन्यस्त किया जाता है</a:t>
            </a:r>
            <a:endParaRPr lang="en-IN" dirty="0"/>
          </a:p>
          <a:p>
            <a:endParaRPr lang="en-IN" dirty="0"/>
          </a:p>
        </p:txBody>
      </p:sp>
      <p:pic>
        <p:nvPicPr>
          <p:cNvPr id="4" name="Picture 3">
            <a:extLst>
              <a:ext uri="{FF2B5EF4-FFF2-40B4-BE49-F238E27FC236}">
                <a16:creationId xmlns:a16="http://schemas.microsoft.com/office/drawing/2014/main" id="{4B291E86-3D05-A00F-9475-9BBD6F283D65}"/>
              </a:ext>
            </a:extLst>
          </p:cNvPr>
          <p:cNvPicPr>
            <a:picLocks noChangeAspect="1"/>
          </p:cNvPicPr>
          <p:nvPr/>
        </p:nvPicPr>
        <p:blipFill rotWithShape="1">
          <a:blip r:embed="rId2">
            <a:extLst>
              <a:ext uri="{28A0092B-C50C-407E-A947-70E740481C1C}">
                <a14:useLocalDpi xmlns:a14="http://schemas.microsoft.com/office/drawing/2010/main" val="0"/>
              </a:ext>
            </a:extLst>
          </a:blip>
          <a:srcRect b="17232"/>
          <a:stretch/>
        </p:blipFill>
        <p:spPr>
          <a:xfrm>
            <a:off x="3479801" y="1845734"/>
            <a:ext cx="5190066" cy="1701799"/>
          </a:xfrm>
          <a:prstGeom prst="rect">
            <a:avLst/>
          </a:prstGeom>
        </p:spPr>
      </p:pic>
    </p:spTree>
    <p:extLst>
      <p:ext uri="{BB962C8B-B14F-4D97-AF65-F5344CB8AC3E}">
        <p14:creationId xmlns:p14="http://schemas.microsoft.com/office/powerpoint/2010/main" val="3538480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C220B-7D15-EDCD-3559-9572E09AE9F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9676C7F-9D20-E5C6-B1B7-BB1D11155EC9}"/>
              </a:ext>
            </a:extLst>
          </p:cNvPr>
          <p:cNvSpPr>
            <a:spLocks noGrp="1"/>
          </p:cNvSpPr>
          <p:nvPr>
            <p:ph idx="1"/>
          </p:nvPr>
        </p:nvSpPr>
        <p:spPr/>
        <p:txBody>
          <a:bodyPr/>
          <a:lstStyle/>
          <a:p>
            <a:pPr algn="just">
              <a:lnSpc>
                <a:spcPct val="150000"/>
              </a:lnSpc>
            </a:pPr>
            <a:r>
              <a:rPr lang="hi-IN" dirty="0"/>
              <a:t>तीसरे और अन्तिम सोपान में लक्ष्य- भाषा की अभिव्यक्ति प्रणाली और कथन रीति के अनुसार उसका निर्माण होता है। नाइडा के मतानुसार अनुवादक को ‘स्रोत-भाषा पाठ में निहित अर्थ या सन्देश के विश्लेषण तथा लक्ष्य-भाषा में उसके पुनर्गठन’ दो ध्रुवों के मध्य निरन्तर सम्यक् और सटीक तालमेल बिठाना होता है।</a:t>
            </a:r>
            <a:endParaRPr lang="en-IN" dirty="0"/>
          </a:p>
          <a:p>
            <a:endParaRPr lang="en-IN" dirty="0"/>
          </a:p>
        </p:txBody>
      </p:sp>
      <p:sp>
        <p:nvSpPr>
          <p:cNvPr id="4" name="AutoShape 2">
            <a:extLst>
              <a:ext uri="{FF2B5EF4-FFF2-40B4-BE49-F238E27FC236}">
                <a16:creationId xmlns:a16="http://schemas.microsoft.com/office/drawing/2014/main" id="{B6A178D8-66EE-8CB8-C6A7-F7C6813CC08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7" name="Picture 6">
            <a:extLst>
              <a:ext uri="{FF2B5EF4-FFF2-40B4-BE49-F238E27FC236}">
                <a16:creationId xmlns:a16="http://schemas.microsoft.com/office/drawing/2014/main" id="{7465C63B-6ACF-EF9B-57C1-CA94937AD0B0}"/>
              </a:ext>
            </a:extLst>
          </p:cNvPr>
          <p:cNvPicPr>
            <a:picLocks noChangeAspect="1"/>
          </p:cNvPicPr>
          <p:nvPr/>
        </p:nvPicPr>
        <p:blipFill rotWithShape="1">
          <a:blip r:embed="rId2">
            <a:extLst>
              <a:ext uri="{28A0092B-C50C-407E-A947-70E740481C1C}">
                <a14:useLocalDpi xmlns:a14="http://schemas.microsoft.com/office/drawing/2010/main" val="0"/>
              </a:ext>
            </a:extLst>
          </a:blip>
          <a:srcRect b="42841"/>
          <a:stretch/>
        </p:blipFill>
        <p:spPr>
          <a:xfrm>
            <a:off x="2625195" y="3794654"/>
            <a:ext cx="5857875" cy="811213"/>
          </a:xfrm>
          <a:prstGeom prst="rect">
            <a:avLst/>
          </a:prstGeom>
        </p:spPr>
      </p:pic>
    </p:spTree>
    <p:extLst>
      <p:ext uri="{BB962C8B-B14F-4D97-AF65-F5344CB8AC3E}">
        <p14:creationId xmlns:p14="http://schemas.microsoft.com/office/powerpoint/2010/main" val="1425582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0434C-E0DB-D070-B124-E7605AACAE8A}"/>
              </a:ext>
            </a:extLst>
          </p:cNvPr>
          <p:cNvSpPr>
            <a:spLocks noGrp="1"/>
          </p:cNvSpPr>
          <p:nvPr>
            <p:ph type="title"/>
          </p:nvPr>
        </p:nvSpPr>
        <p:spPr/>
        <p:txBody>
          <a:bodyPr>
            <a:normAutofit/>
          </a:bodyPr>
          <a:lstStyle/>
          <a:p>
            <a:r>
              <a:rPr lang="hi-IN" sz="4000" dirty="0"/>
              <a:t>न्यूमार्क द्वारा प्रतिस्थापित अनुवाद की प्रक्रिया</a:t>
            </a:r>
            <a:endParaRPr lang="en-IN" sz="4000" dirty="0"/>
          </a:p>
        </p:txBody>
      </p:sp>
      <p:sp>
        <p:nvSpPr>
          <p:cNvPr id="3" name="Content Placeholder 2">
            <a:extLst>
              <a:ext uri="{FF2B5EF4-FFF2-40B4-BE49-F238E27FC236}">
                <a16:creationId xmlns:a16="http://schemas.microsoft.com/office/drawing/2014/main" id="{368A908D-CDD1-FA5B-5C14-0E49F09937E5}"/>
              </a:ext>
            </a:extLst>
          </p:cNvPr>
          <p:cNvSpPr>
            <a:spLocks noGrp="1"/>
          </p:cNvSpPr>
          <p:nvPr>
            <p:ph idx="1"/>
          </p:nvPr>
        </p:nvSpPr>
        <p:spPr/>
        <p:txBody>
          <a:bodyPr>
            <a:normAutofit/>
          </a:bodyPr>
          <a:lstStyle/>
          <a:p>
            <a:pPr algn="just">
              <a:lnSpc>
                <a:spcPct val="100000"/>
              </a:lnSpc>
            </a:pPr>
            <a:r>
              <a:rPr lang="hi-IN" dirty="0"/>
              <a:t>नाइडा के अनुवाद प्रक्रिया के प्रारूप पर विचार करने के बाद अब हम न्यूमार्क द्वारा प्रस्तुत अनुवाद प्रक्रिया के प्रारूप पर विचार करेंगे। नाइडा की भाँति ही न्यूमार्क ने भी अनुवाद प्रक्रिया के कुछ सोपान सुझाए हैं। यद्यपि नाइडा एवं न्यूमार्क की दृष्टि में कालभेद के संदर्भ में कुछ अंतर है, फिर भी मूलतः उनमें काफी समानता देखने को मिलती है। चूँकि नाइडा के समय में बाइबिल के ऐसे अनुवादों की अधिकता थी जो अर्थग्रहण के उद्देश्य से भाषा की व्याकरणिक संरचना से संबंधित थे। इसलिए उनकी दृष्टि वहीं तक प्रभावित एवं सीमित रही।नाइडा का चिंतन-क्षेत्रा मूल अर्थ को समझने, विभिन्न प्रकार की भाषाओं में निहित संदेश के अर्थ को व्याकरणिक संरचना के संदर्भ में लक्ष्यभाषा में संप्रेषित करने संबंधी समस्याओं का विश्लेषण करने तथा उनका यथासंभव समाधान प्रस्तुत करने तक ही सीमित रहा। इसलिए नाइडा ने अनुवाद संबंधी भाषा सिद्धांत में व्याकरणिक संरचना के विश्लेषण को ही अधिक महत्व दिया है। अतः नाइडा के अनुवाद प्रक्रिया संबंधी चिंतन में वह व्यापकता दिखाई नहीं देती जो न्यूमार्क के चिंतन में दिखाई देती है।</a:t>
            </a:r>
            <a:endParaRPr lang="en-IN" dirty="0"/>
          </a:p>
        </p:txBody>
      </p:sp>
    </p:spTree>
    <p:extLst>
      <p:ext uri="{BB962C8B-B14F-4D97-AF65-F5344CB8AC3E}">
        <p14:creationId xmlns:p14="http://schemas.microsoft.com/office/powerpoint/2010/main" val="4074916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CCB9-985B-B36D-CCAE-8966C350E8F9}"/>
              </a:ext>
            </a:extLst>
          </p:cNvPr>
          <p:cNvSpPr>
            <a:spLocks noGrp="1"/>
          </p:cNvSpPr>
          <p:nvPr>
            <p:ph type="title"/>
          </p:nvPr>
        </p:nvSpPr>
        <p:spPr/>
        <p:txBody>
          <a:bodyPr>
            <a:normAutofit/>
          </a:bodyPr>
          <a:lstStyle/>
          <a:p>
            <a:r>
              <a:rPr lang="hi-IN" sz="4000" dirty="0"/>
              <a:t>बाथगेट द्वारा प्रतिस्थापित अनुवाद की प्रक्रिया</a:t>
            </a:r>
            <a:endParaRPr lang="en-IN" sz="4000" dirty="0"/>
          </a:p>
        </p:txBody>
      </p:sp>
      <p:sp>
        <p:nvSpPr>
          <p:cNvPr id="3" name="Content Placeholder 2">
            <a:extLst>
              <a:ext uri="{FF2B5EF4-FFF2-40B4-BE49-F238E27FC236}">
                <a16:creationId xmlns:a16="http://schemas.microsoft.com/office/drawing/2014/main" id="{D033CD10-221A-DDD1-1DB5-0DB10A9D3F3B}"/>
              </a:ext>
            </a:extLst>
          </p:cNvPr>
          <p:cNvSpPr>
            <a:spLocks noGrp="1"/>
          </p:cNvSpPr>
          <p:nvPr>
            <p:ph idx="1"/>
          </p:nvPr>
        </p:nvSpPr>
        <p:spPr/>
        <p:txBody>
          <a:bodyPr>
            <a:normAutofit fontScale="85000" lnSpcReduction="10000"/>
          </a:bodyPr>
          <a:lstStyle/>
          <a:p>
            <a:pPr algn="just">
              <a:lnSpc>
                <a:spcPct val="110000"/>
              </a:lnSpc>
            </a:pPr>
            <a:r>
              <a:rPr lang="hi-IN" dirty="0"/>
              <a:t>अनुवाद-प्रक्रिया के सम्बन्ध मे बाथगेट का चिन्तन बहुत ही महत्त्वपूर्ण है। बाथगेट ने अनुवाद-प्रक्रिया में जिन सोपानों की परिकल्पना की है, वह सुचिन्तित, आधुनिक एवं वैज्ञानिक हैं। ये सोपान हैं :</a:t>
            </a:r>
            <a:endParaRPr lang="en-IN" dirty="0"/>
          </a:p>
          <a:p>
            <a:pPr algn="just">
              <a:lnSpc>
                <a:spcPct val="110000"/>
              </a:lnSpc>
            </a:pPr>
            <a:endParaRPr lang="en-IN" dirty="0"/>
          </a:p>
          <a:p>
            <a:pPr algn="just">
              <a:lnSpc>
                <a:spcPct val="110000"/>
              </a:lnSpc>
            </a:pPr>
            <a:endParaRPr lang="en-IN" dirty="0"/>
          </a:p>
          <a:p>
            <a:pPr algn="just">
              <a:lnSpc>
                <a:spcPct val="110000"/>
              </a:lnSpc>
            </a:pPr>
            <a:endParaRPr lang="en-IN" dirty="0"/>
          </a:p>
          <a:p>
            <a:pPr algn="just">
              <a:lnSpc>
                <a:spcPct val="110000"/>
              </a:lnSpc>
            </a:pPr>
            <a:endParaRPr lang="en-IN" dirty="0"/>
          </a:p>
          <a:p>
            <a:pPr algn="just">
              <a:lnSpc>
                <a:spcPct val="110000"/>
              </a:lnSpc>
            </a:pPr>
            <a:endParaRPr lang="en-IN" dirty="0"/>
          </a:p>
          <a:p>
            <a:pPr marL="0" indent="0" algn="just">
              <a:lnSpc>
                <a:spcPct val="110000"/>
              </a:lnSpc>
              <a:buNone/>
            </a:pPr>
            <a:r>
              <a:rPr lang="hi-IN" dirty="0"/>
              <a:t>कहने की ज़रूरत नहीं कि ये सभी सोपान नाइडा और न्यूमार्क द्वारा प्रस्तावित सोपानों से अधिक संगत और वैज्ञानिक हैं। परन्तु इसमें दिया गया पहला सोपान ‘समन्वयन’ और अन्तिम सोपान ‘पर्यालोचन’, दोनों को अवान्तर परिकल्पना कहा जा सकता है। क्योंकि न तो स्रोत-भाषा पाठ के समन्वयन की ज़रूरत है न ही पुनरीक्षण के बाद पर्यालोचन की आवश्यकता। ‘पुनरीक्षण’ ही एक प्रकार का ‘पर्यालोचन’ है।</a:t>
            </a:r>
            <a:endParaRPr lang="en-IN" dirty="0"/>
          </a:p>
        </p:txBody>
      </p:sp>
      <p:pic>
        <p:nvPicPr>
          <p:cNvPr id="5" name="Picture 4">
            <a:extLst>
              <a:ext uri="{FF2B5EF4-FFF2-40B4-BE49-F238E27FC236}">
                <a16:creationId xmlns:a16="http://schemas.microsoft.com/office/drawing/2014/main" id="{26DDC5D1-2BEF-A6D5-E356-50A0E2DF15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3092" y="2425170"/>
            <a:ext cx="5374736" cy="1977497"/>
          </a:xfrm>
          <a:prstGeom prst="rect">
            <a:avLst/>
          </a:prstGeom>
        </p:spPr>
      </p:pic>
    </p:spTree>
    <p:extLst>
      <p:ext uri="{BB962C8B-B14F-4D97-AF65-F5344CB8AC3E}">
        <p14:creationId xmlns:p14="http://schemas.microsoft.com/office/powerpoint/2010/main" val="3134323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46298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58</TotalTime>
  <Words>1549</Words>
  <Application>Microsoft Office PowerPoint</Application>
  <PresentationFormat>Widescreen</PresentationFormat>
  <Paragraphs>32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Kokila</vt:lpstr>
      <vt:lpstr>Retrospect</vt:lpstr>
      <vt:lpstr>अनुवाद का अर्थ और प्रक्रिया</vt:lpstr>
      <vt:lpstr>अनुवाद का अर्थ</vt:lpstr>
      <vt:lpstr>अनुवाद का अर्थ</vt:lpstr>
      <vt:lpstr>अनुवादक</vt:lpstr>
      <vt:lpstr>अनुवादक एवं इण्टरप्रेटर</vt:lpstr>
      <vt:lpstr>अनुवाद की प्रक्रिया</vt:lpstr>
      <vt:lpstr>PowerPoint Presentation</vt:lpstr>
      <vt:lpstr>PowerPoint Presentation</vt:lpstr>
      <vt:lpstr>न्यूमार्क द्वारा प्रतिस्थापित अनुवाद की प्रक्रिया</vt:lpstr>
      <vt:lpstr>बाथगेट द्वारा प्रतिस्थापित अनुवाद की प्रक्रिया</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18</cp:revision>
  <dcterms:created xsi:type="dcterms:W3CDTF">2022-07-17T02:25:21Z</dcterms:created>
  <dcterms:modified xsi:type="dcterms:W3CDTF">2022-07-19T04:44:43Z</dcterms:modified>
</cp:coreProperties>
</file>